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68" r:id="rId3"/>
    <p:sldId id="282" r:id="rId4"/>
    <p:sldId id="283" r:id="rId5"/>
    <p:sldId id="284" r:id="rId6"/>
    <p:sldId id="281" r:id="rId7"/>
    <p:sldId id="286" r:id="rId8"/>
    <p:sldId id="287" r:id="rId9"/>
    <p:sldId id="257" r:id="rId10"/>
    <p:sldId id="288" r:id="rId11"/>
    <p:sldId id="289" r:id="rId12"/>
    <p:sldId id="290" r:id="rId13"/>
    <p:sldId id="258" r:id="rId14"/>
    <p:sldId id="291" r:id="rId15"/>
    <p:sldId id="259" r:id="rId16"/>
    <p:sldId id="260" r:id="rId17"/>
    <p:sldId id="292" r:id="rId18"/>
    <p:sldId id="293" r:id="rId19"/>
    <p:sldId id="261" r:id="rId20"/>
    <p:sldId id="285" r:id="rId21"/>
    <p:sldId id="262" r:id="rId22"/>
    <p:sldId id="264" r:id="rId23"/>
    <p:sldId id="265" r:id="rId24"/>
    <p:sldId id="266" r:id="rId2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6"/>
    <p:restoredTop sz="96302" autoAdjust="0"/>
  </p:normalViewPr>
  <p:slideViewPr>
    <p:cSldViewPr snapToGrid="0" snapToObjects="1">
      <p:cViewPr>
        <p:scale>
          <a:sx n="86" d="100"/>
          <a:sy n="86" d="100"/>
        </p:scale>
        <p:origin x="776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22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0 282,'5'-1,"1"0,-1 0,0 0,0-1,0 1,0-1,0 0,7-5,9-3,8 0,1 1,-1 2,1 0,0 2,35-1,157 5,-103 4,242-3,-339-2,0 0,0-2,-1 0,22-7,-16 3,50-6,-9 11,69 5,-70 0,70-5,-120 0,-1-1,1 0,-1-1,30-13,-29 10,1 1,1 1,24-5,-28 8,-1-1,-1 0,20-9,-21 7,-1 2,1 0,0 0,0 1,18-2,6 0,57-14,-63 11,1 2,60-5,164 13,-225-1,0 2,36 9,-34-6,18 5,-31-7,0 0,-1-1,22 1,397-3,-198-3,-220 3,0 1,34 8,-5 0,91 14,-132-22,-1 0,1 0,0 1,-1 0,1 1,-1-1,0 1,8 6,17 10,-10-9,1 0,0-2,1-1,0 0,31 4,-11-7,0-3,63-3,-23-1,-71 2,1 0,-1 1,1 1,-1 0,0 1,0 1,0-1,23 12,-1-4,-18-7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33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1,'1096'0,"-1081"1,1 1,-1 0,0 1,-1 1,20 7,-18-5,1-1,-1-1,1 0,17 1,242-4,-134-3,722 2,-844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38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74,'5'4,"0"0,-1 0,2 0,-1-1,0 0,1 0,-1 0,1-1,0 0,0 0,10 2,7 0,41 2,-34-4,52 7,-34-3,51 0,-86-5,-1 0,1 1,-1 1,1 0,-1 0,13 7,-11-5,0 0,0-1,30 4,157-6,-99-4,-87 1,1-1,-1 0,0-2,0 1,-1-2,1 0,14-8,-13 6,0 1,0 0,0 2,0-1,27-2,182 6,-101 4,-113-3,0 0,0-1,1 0,-1-1,0 0,0-1,0 0,-1-1,1 0,-1-1,19-10,-19 9,1 2,0-1,0 1,1 1,-1 0,1 1,-1 0,1 1,0 0,23 1,16-1,-44 0,0-1,0 1,0-1,-1-1,1 1,-1-1,10-6,-9 6,0-1,1 1,-1 0,0 0,14-2,17 1,0 2,48 4,-18 0,-47-2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48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0 119,'26'-1,"41"-8,-3 0,362 2,-256 9,1200-2,-1225-12,-25 1,-12 11,33-2,-134 1,0 0,-1-1,1 0,-1 0,0 0,0-1,10-6,-9 6,-1-1,1 1,0 0,0 1,0-1,8 0,47-2,-40 4,31-5,13-2,0 2,128 6,-82 2,709-2,-809 1,0 1,0 0,0 1,-1 0,1 1,-1 1,0 0,15 9,7 2,-18-10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53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24,'221'-12,"-42"1,-40 13,-118 0,-1 1,0 1,0 0,33 13,-41-13,0 0,1-1,-1-1,0 0,18 1,64-4,-42-1,-20 2,0-1,0 1,1 2,58 11,-58-8,1-1,-1-1,1-2,35-4,-1 2,-44 1,7 0,1-1,-1-1,47-9,-43 5,1 2,-1 1,1 2,37 4,4-1,505-2,-562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39:58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0 235,'10'0,"-1"-1,1-1,16-4,10-2,34-4,-37 5,1 2,43-1,-4 8,63-3,-81-10,-41 7,0 1,21-2,-17 4,4 1,1-2,-1 0,0-1,0-1,0-1,37-14,-45 12,1 2,-1 0,1 0,0 1,30-3,78 4,640 5,-417-3,-335 1,-1-2,0 1,0-1,-1-1,1 0,0 0,-1-1,0 0,0-1,10-6,33-15,-49 25,0-1,0 1,0-1,0 0,0 0,-1 0,1 0,3-3,2-7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40:0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3,'140'-2,"152"4,-249 3,58 13,-66-10,0-1,66 2,-50-10,-23 0,0 1,0 1,47 8,-46-4,1-1,48 0,-6-1,-15 7,3 1,-47-10,0 1,-1 1,1 0,-1 0,21 10,-4-2,12 1,0-1,75 8,-69-12,83 21,-105-21,0-1,0-1,36 2,77-5,-120-2,504 0,-490 2,1 1,51 13,-78-15,-3 0,0 0,0 0,-1 1,1-1,0 1,-1-1,1 1,-1 0,1 0,-1 0,0 1,0-1,0 0,0 1,0-1,-1 1,1 0,-1-1,0 1,1 0,-1 0,0 0,-1 0,1 0,-1 0,1 5,0-2,-1-1,1 1,-1-1,-1 1,1-1,-1 1,0-1,0 1,0-1,-1 0,0 1,0-1,0 0,-6 8,0-4,0 0,-1 0,-1-1,1 0,-1-1,0 0,-20 9,10-6,0-1,-1-1,-30 7,-58 3,80-16,1 3,-1 0,-27 9,-39 21,39-13,-89 22,83-32,0-2,-1-3,0-3,0-3,1-2,-114-17,25-19,115 26,10 7,0 0,0 1,0 2,-52 3,11 0,-304-2,362 1,0 0,-1 0,1 0,0 1,0 1,0 0,0 0,1 0,-1 1,1 0,-14 10,9-4,1-1,0 2,1 0,0 0,1 1,-12 17,18-23,1 1,0 0,0 0,0 0,1 0,0 0,1 1,0-1,0 0,0 13,1 11,5 36,-4-60,0 1,0 0,1-1,0 1,0 0,1-1,0 0,0 0,1 0,0 0,0 0,0-1,1 1,0-1,0 0,1-1,0 0,9 7,-4-4,0-1,1 0,0-1,0-1,0 0,1-1,-1 0,1 0,21 2,14-3,78-3,-2 0,-114 1,-1 0,0 1,0 1,-1-1,1 1,12 7,-12-6,1 0,0 0,0-1,14 2,21-1,-1-2,78-6,-83-2,0-1,54-17,-15 3,-35 10,2 2,-1 2,81-2,-11 6,0-4,118-24,-180 21,-19 3,0 2,39-1,-43 5,12 1,56-8,-8-1,164 3,-167 7,-46 1,48 8,-48-4,46 1,93 6,-82-3,3 0,84 3,462-14,-623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40:28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0,'861'0,"-818"2,61 11,-53-6,-22-1,40 11,-45-9,0-2,0-1,27 2,227-6,-133-3,-94 1,69-11,71-12,-113 16,157 5,-117 5,-97-2,4-1,1 1,-1 1,0 2,0 0,0 1,25 9,-29-7,0-1,33 5,-33-7,-1 0,39 13,-26-6,0-1,1-2,65 6,-61-9,234 4,-198-9,-67 2,0-1,-1 1,1 0,0 0,-1 1,1-1,-1 1,0 1,1 0,-1 0,0 0,5 4,-4-3,0-1,0 0,1 0,-1 0,1-1,-1-1,1 1,14 0,66-3,-45-1,144 2,-167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40:32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3,'32'1,"1"2,-1 2,62 16,-64-15,0 0,55 1,64-8,-66-1,63 3,122-3,-239-1,0-1,44-12,-46 9,1 1,43-4,234 9,-145 3,-138-1,1 2,-1 0,42 13,-39-9,2-1,30 3,149-8,-2-1,-179 4,-1 0,33 10,-29-6,42 5,18-7,112-6,-72-3,581 3,-694-1,1 0,29-8,-27 5,32-3,138 6,-101 2,-67-1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E7C2-34AB-40FB-9114-6F9234E835BD}" type="datetimeFigureOut">
              <a:rPr lang="LID4096" smtClean="0"/>
              <a:t>06/16/2023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7616C-3736-49AB-8672-C3193BC183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70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612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851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7616C-3736-49AB-8672-C3193BC183CF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812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02B0-635A-761F-AF97-2A363283C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F6ED8-423D-DBEE-895C-8636D9CC6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73C0-6E6D-54CB-C8FD-1EC1FAC0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BF062-FD02-DEDF-FB32-FEACFA2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95A6A-AC4E-3761-DCE5-1EFC74A1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689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CC4E-A494-B210-7FE9-F649CDA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0B510-C2FA-9EAD-8C4A-BC04592CF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91D7-AC90-E71F-449C-50E37E5B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97A3-70F0-DB7A-B341-11FC4F0F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2EFE-77CC-502F-0044-2FD3BA03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930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9EDA3-AEF3-7DB4-E65F-F0F6D3D6B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506FF-7A65-FA16-BC79-5EDC5CB2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D361-F125-8A2B-69FC-1E3028D2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F0E56-0B02-6F51-615F-A5CF5F74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52D8-89C2-389E-DCF0-DF704106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9191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Bild 17">
            <a:extLst>
              <a:ext uri="{FF2B5EF4-FFF2-40B4-BE49-F238E27FC236}">
                <a16:creationId xmlns:a16="http://schemas.microsoft.com/office/drawing/2014/main" id="{42BCFCD7-74CB-442B-9206-4BBDA1D16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93" y="4100975"/>
            <a:ext cx="2736965" cy="27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7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74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9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04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1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6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C056-CE9C-811A-6C4A-36C0712D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3243-C713-2DB7-FA51-061E3F9C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D9B96-2A70-44AC-960D-4ADB29FF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764C-A10C-4C42-9524-25D10CD1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A7450-7C66-9554-EDA7-01A44F04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1207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1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8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131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1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917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4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22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6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C23B-488A-944E-EFE4-7C9FBC1A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4B54E-FF5A-B629-6D86-1F5D693B1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0EA6-2046-DD7C-6B0F-218D0ED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A472-10FE-C21D-422A-01E3F6AF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6A6D-090B-97E3-76C2-48B822D0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166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00D-474E-2491-795C-42C97963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A0224-D484-E7A3-6B3A-CD7E7F53C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877C-92B7-18BC-5A70-16386EBAD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AD59F-D28D-883D-72A6-183F0240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761E1-D1CE-BEDD-CF6A-DE4ED378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68A64-E8E7-C368-BA5A-71A127EE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2059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D7C8-5C08-A6DC-C48A-76688351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356D9-BE11-79E8-4E78-B746AC60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5DC8E-C8B7-E83B-B3D5-7AEAAFCF7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DA7A8-D84F-8320-6F48-C75D192DC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A9D5B-7A8E-C27A-031F-7B95AF935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532BC-6F04-901D-37B0-B2B5A3F8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B21C6-F686-775F-8A71-FC248190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B9CE7-E4CB-F796-885D-03ECB8B3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7685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E879-063F-C36F-995A-F1384E31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7F834-4E2A-2166-FC89-7217CF38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AC9E5-17F5-629A-F236-999B122C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78C91-6E6E-F44A-A4C0-F50D73D5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885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524EE-00EA-F0CA-A7FB-D74DE118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B0059-E4B2-6BC8-7C35-9C2841B2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4262-85AC-336A-C269-E280AD04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589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FAB1-C297-4316-84FF-88C51D43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FA5D-91DF-C706-8472-8E74BE4D0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94DB1-BBB5-142D-450F-5545F588E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5C2F1-C15E-64F2-6A8C-F81F4BE1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328CD-6C36-7210-DD55-F9CF6AE3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0CC1A-9C61-742C-BE0D-10C1673D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868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AB8C-B981-91CB-4062-271DC999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6236B-8B93-A54B-C4D2-0C3B15452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C9A69-0691-3537-FC8E-8337D31A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025D5-320A-170E-B234-F058CEE5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A786-A0A0-4214-012F-DF5F2A97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6463B-D3E1-5AA1-6E1F-9C2F3E7F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5521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E8093-1A71-1D20-58A5-06A6D7F7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B7F6-09D0-BC49-6BA4-6FD73A22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AD30-0396-F8BB-026E-C1C4681A4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2DC6E-C46D-7F43-AFE6-45839A5E45A6}" type="datetimeFigureOut">
              <a:rPr lang="en-SE" smtClean="0"/>
              <a:t>06/16/2023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1DF6-904D-2B45-F318-A60BC9AB1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C386-7B03-3813-0037-74625356C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A6431-81D0-6742-A668-81A4A6A5E5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116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rgbClr val="FFCCC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40A61AF8-6CA2-4DC0-AB0C-54B2BDCB308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4870" y="4988252"/>
            <a:ext cx="1849688" cy="1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5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quoteseverlasting/8946325556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ofinterest.blogspot.com/2017/02/to-think-is-to-solve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613641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33316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create-a-high-availability-setup-with-heartbeat-and-floating-ips-on-ubuntu-16-04" TargetMode="Externa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highway-signs/e/expensiv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osehelp.com/topics/anxiety/what-is-generalized-anxiety-disorder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1666&amp;picture=scientist-with-a-test-tube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png"/><Relationship Id="rId2" Type="http://schemas.openxmlformats.org/officeDocument/2006/relationships/image" Target="../media/image2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.n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hyperlink" Target="http://www.transmokopter.se/" TargetMode="External"/><Relationship Id="rId4" Type="http://schemas.openxmlformats.org/officeDocument/2006/relationships/hyperlink" Target="http://www.sqlfriday.n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ngry-person-pn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ylertate/4383880847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nocklebeast/471953746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pezone.blogspot.com/2011/01/on-todays-menu-us-federal-state-default.html" TargetMode="External"/><Relationship Id="rId13" Type="http://schemas.openxmlformats.org/officeDocument/2006/relationships/hyperlink" Target="https://creativecommons.org/licenses/by-nc-nd/3.0/" TargetMode="External"/><Relationship Id="rId1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flickr.com/photos/lynnholland/2336510258" TargetMode="External"/><Relationship Id="rId7" Type="http://schemas.openxmlformats.org/officeDocument/2006/relationships/image" Target="../media/image8.jpg"/><Relationship Id="rId12" Type="http://schemas.openxmlformats.org/officeDocument/2006/relationships/hyperlink" Target="https://www.flickr.com/photos/atomicity/160513899/" TargetMode="External"/><Relationship Id="rId17" Type="http://schemas.openxmlformats.org/officeDocument/2006/relationships/hyperlink" Target="https://commons.wikimedia.org/wiki/Category:Chicago,_Illinois;_August_Fiedler" TargetMode="External"/><Relationship Id="rId2" Type="http://schemas.openxmlformats.org/officeDocument/2006/relationships/image" Target="../media/image7.jpg"/><Relationship Id="rId16" Type="http://schemas.openxmlformats.org/officeDocument/2006/relationships/image" Target="../media/image12.jpg"/><Relationship Id="rId20" Type="http://schemas.openxmlformats.org/officeDocument/2006/relationships/hyperlink" Target="https://pixabay.com/en/town-sign-bankruptcy-insolvency-9661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image" Target="../media/image10.jpg"/><Relationship Id="rId5" Type="http://schemas.openxmlformats.org/officeDocument/2006/relationships/hyperlink" Target="https://www.juiciosimple.com/civil/preguntas-y-respuestas-sobre-prescripcion-pagare/" TargetMode="External"/><Relationship Id="rId15" Type="http://schemas.openxmlformats.org/officeDocument/2006/relationships/hyperlink" Target="https://www.publicdomainpictures.net/view-image.php?image=2025" TargetMode="External"/><Relationship Id="rId10" Type="http://schemas.openxmlformats.org/officeDocument/2006/relationships/hyperlink" Target="https://creativecommons.org/licenses/by-nc-sa/3.0/" TargetMode="External"/><Relationship Id="rId19" Type="http://schemas.openxmlformats.org/officeDocument/2006/relationships/image" Target="../media/image13.jp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86" y="1832297"/>
            <a:ext cx="10668000" cy="1646302"/>
          </a:xfrm>
        </p:spPr>
        <p:txBody>
          <a:bodyPr/>
          <a:lstStyle/>
          <a:p>
            <a:r>
              <a:rPr lang="en-US" sz="3200" dirty="0"/>
              <a:t>SQL Server Availability Group</a:t>
            </a:r>
            <a:br>
              <a:rPr lang="en-US" sz="3200" dirty="0"/>
            </a:br>
            <a:r>
              <a:rPr lang="en-US" sz="3200" dirty="0"/>
              <a:t>On your Laptop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Magnus Ahlkvist</a:t>
            </a:r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oud, screenshot, sky&#10;&#10;Description automatically generated">
            <a:extLst>
              <a:ext uri="{FF2B5EF4-FFF2-40B4-BE49-F238E27FC236}">
                <a16:creationId xmlns:a16="http://schemas.microsoft.com/office/drawing/2014/main" id="{968E17F8-56BE-EC10-8CB3-DE16DAE2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9230" y="-96644"/>
            <a:ext cx="12766691" cy="695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28293-BB97-AF66-0C15-19A28F81509E}"/>
              </a:ext>
            </a:extLst>
          </p:cNvPr>
          <p:cNvSpPr txBox="1"/>
          <p:nvPr/>
        </p:nvSpPr>
        <p:spPr>
          <a:xfrm>
            <a:off x="-79230" y="3475230"/>
            <a:ext cx="9527776" cy="23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quoteseverlasting/8946325556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90856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gnifying glass over a problem&#10;&#10;Description automatically generated with medium confidence">
            <a:extLst>
              <a:ext uri="{FF2B5EF4-FFF2-40B4-BE49-F238E27FC236}">
                <a16:creationId xmlns:a16="http://schemas.microsoft.com/office/drawing/2014/main" id="{98316CA4-180A-EBAA-6C3C-5ADB2BDDD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56" b="14058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96BB5-9F28-32C1-ED8C-65DAA58D52CF}"/>
              </a:ext>
            </a:extLst>
          </p:cNvPr>
          <p:cNvSpPr txBox="1"/>
          <p:nvPr/>
        </p:nvSpPr>
        <p:spPr>
          <a:xfrm>
            <a:off x="361688" y="5231898"/>
            <a:ext cx="964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theoryofinterest.blogspot.com/2017/02/to-think-is-to-solve.html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sa/3.0/"/>
              </a:rPr>
              <a:t>CC BY-SA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93613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mera&#10;&#10;Description automatically generated with medium confidence">
            <a:extLst>
              <a:ext uri="{FF2B5EF4-FFF2-40B4-BE49-F238E27FC236}">
                <a16:creationId xmlns:a16="http://schemas.microsoft.com/office/drawing/2014/main" id="{74D836EF-65FC-A23B-879D-BC5973D4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07" b="7888"/>
          <a:stretch/>
        </p:blipFill>
        <p:spPr>
          <a:xfrm>
            <a:off x="-9926" y="0"/>
            <a:ext cx="12201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3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hicle, land vehicle, outdoor, wheel&#10;&#10;Description automatically generated">
            <a:extLst>
              <a:ext uri="{FF2B5EF4-FFF2-40B4-BE49-F238E27FC236}">
                <a16:creationId xmlns:a16="http://schemas.microsoft.com/office/drawing/2014/main" id="{0B1EEC0E-486A-5475-7989-05233D2D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9" b="7731"/>
          <a:stretch/>
        </p:blipFill>
        <p:spPr>
          <a:xfrm>
            <a:off x="-6506" y="0"/>
            <a:ext cx="121882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71CAE-B7E0-B68C-A822-D4DF782C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57434" y="0"/>
            <a:ext cx="1370686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0BDCA-6514-7A9B-1320-C447F0D2EE4B}"/>
              </a:ext>
            </a:extLst>
          </p:cNvPr>
          <p:cNvSpPr txBox="1"/>
          <p:nvPr/>
        </p:nvSpPr>
        <p:spPr>
          <a:xfrm>
            <a:off x="-115262" y="5762862"/>
            <a:ext cx="12286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3" tooltip="https://www.digitalocean.com/community/tutorials/how-to-create-a-high-availability-setup-with-heartbeat-and-floating-ips-on-ubuntu-16-0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8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9361F1DF-B3AE-AC13-6C59-5B8E1A94D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259840"/>
            <a:ext cx="12192000" cy="811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39A29-02AA-6DF7-0113-5DCB2665509D}"/>
              </a:ext>
            </a:extLst>
          </p:cNvPr>
          <p:cNvSpPr txBox="1"/>
          <p:nvPr/>
        </p:nvSpPr>
        <p:spPr>
          <a:xfrm>
            <a:off x="-1" y="5727114"/>
            <a:ext cx="11245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picpedia.org/highway-signs/e/expens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5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hand on her face&#10;&#10;Description automatically generated with low confidence">
            <a:extLst>
              <a:ext uri="{FF2B5EF4-FFF2-40B4-BE49-F238E27FC236}">
                <a16:creationId xmlns:a16="http://schemas.microsoft.com/office/drawing/2014/main" id="{7339176D-2DFA-16E3-E3BC-EE7EF5807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29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3216C-C8F1-002B-D6B1-0E3581790059}"/>
              </a:ext>
            </a:extLst>
          </p:cNvPr>
          <p:cNvSpPr txBox="1"/>
          <p:nvPr/>
        </p:nvSpPr>
        <p:spPr>
          <a:xfrm>
            <a:off x="0" y="42622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choosehelp.com/topics/anxiety/what-is-generalized-anxiety-disorder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165139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mask and gloves holding a test tube with a red liquid&#10;&#10;Description automatically generated with medium confidence">
            <a:extLst>
              <a:ext uri="{FF2B5EF4-FFF2-40B4-BE49-F238E27FC236}">
                <a16:creationId xmlns:a16="http://schemas.microsoft.com/office/drawing/2014/main" id="{D163E9DD-1B1C-8A9C-694D-66C9C11DB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025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1657EED-1051-A1A4-F916-8647BD8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8" y="1861396"/>
            <a:ext cx="10905066" cy="31352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55BE5B-78DB-9719-DE5C-3197AB10E345}"/>
              </a:ext>
            </a:extLst>
          </p:cNvPr>
          <p:cNvSpPr txBox="1"/>
          <p:nvPr/>
        </p:nvSpPr>
        <p:spPr>
          <a:xfrm flipH="1">
            <a:off x="4156325" y="746620"/>
            <a:ext cx="29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matters, be careful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872ED-630E-D033-0C58-83D3B940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1720762"/>
            <a:ext cx="8064914" cy="34164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76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86" y="1832297"/>
            <a:ext cx="10668000" cy="1646302"/>
          </a:xfrm>
        </p:spPr>
        <p:txBody>
          <a:bodyPr/>
          <a:lstStyle/>
          <a:p>
            <a:r>
              <a:rPr lang="en-US" sz="3200" dirty="0"/>
              <a:t>SQL Server Availability Group</a:t>
            </a:r>
            <a:br>
              <a:rPr lang="en-US" sz="3200" dirty="0"/>
            </a:br>
            <a:r>
              <a:rPr lang="en-US" sz="3200" dirty="0"/>
              <a:t>In Azure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Magnus Ahlkvist</a:t>
            </a:r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5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A0A02-E340-5742-7E5E-2DC7F50E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03" y="15254"/>
            <a:ext cx="3106506" cy="671677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087D19-1D36-C827-F2F4-9E1629009DF7}"/>
                  </a:ext>
                </a:extLst>
              </p14:cNvPr>
              <p14:cNvContentPartPr/>
              <p14:nvPr/>
            </p14:nvContentPartPr>
            <p14:xfrm>
              <a:off x="5276662" y="536205"/>
              <a:ext cx="1627200" cy="10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087D19-1D36-C827-F2F4-9E1629009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2662" y="428205"/>
                <a:ext cx="17348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F7681C-2D60-FFB6-98C1-0B1460EED9A3}"/>
                  </a:ext>
                </a:extLst>
              </p14:cNvPr>
              <p14:cNvContentPartPr/>
              <p14:nvPr/>
            </p14:nvContentPartPr>
            <p14:xfrm>
              <a:off x="5209342" y="2105445"/>
              <a:ext cx="938880" cy="17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F7681C-2D60-FFB6-98C1-0B1460EED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702" y="1997805"/>
                <a:ext cx="1046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7B13C4-7960-67B2-B23F-8AF1D9C463C5}"/>
                  </a:ext>
                </a:extLst>
              </p14:cNvPr>
              <p14:cNvContentPartPr/>
              <p14:nvPr/>
            </p14:nvContentPartPr>
            <p14:xfrm>
              <a:off x="5075422" y="3018405"/>
              <a:ext cx="804600" cy="6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7B13C4-7960-67B2-B23F-8AF1D9C463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1422" y="2910405"/>
                <a:ext cx="912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7FDCA9-422D-FC27-1379-81EDFEB83702}"/>
                  </a:ext>
                </a:extLst>
              </p14:cNvPr>
              <p14:cNvContentPartPr/>
              <p14:nvPr/>
            </p14:nvContentPartPr>
            <p14:xfrm>
              <a:off x="5293222" y="3363285"/>
              <a:ext cx="1554480" cy="4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7FDCA9-422D-FC27-1379-81EDFEB837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9222" y="3255645"/>
                <a:ext cx="16621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F4E0F6-B9B4-6E4D-2BF7-4DC94F8E9D78}"/>
                  </a:ext>
                </a:extLst>
              </p14:cNvPr>
              <p14:cNvContentPartPr/>
              <p14:nvPr/>
            </p14:nvContentPartPr>
            <p14:xfrm>
              <a:off x="5226262" y="4831725"/>
              <a:ext cx="897120" cy="2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F4E0F6-B9B4-6E4D-2BF7-4DC94F8E9D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2262" y="4724085"/>
                <a:ext cx="10047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C8C3ED-8E66-3AD5-21BF-4A1CDEF6A7B4}"/>
                  </a:ext>
                </a:extLst>
              </p14:cNvPr>
              <p14:cNvContentPartPr/>
              <p14:nvPr/>
            </p14:nvContentPartPr>
            <p14:xfrm>
              <a:off x="5016382" y="5770605"/>
              <a:ext cx="863280" cy="8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C8C3ED-8E66-3AD5-21BF-4A1CDEF6A7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62382" y="5662605"/>
                <a:ext cx="9709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967510-AE78-391D-DEE3-61DA032C74D7}"/>
                  </a:ext>
                </a:extLst>
              </p14:cNvPr>
              <p14:cNvContentPartPr/>
              <p14:nvPr/>
            </p14:nvContentPartPr>
            <p14:xfrm>
              <a:off x="4328782" y="5980485"/>
              <a:ext cx="1635120" cy="42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967510-AE78-391D-DEE3-61DA032C74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4782" y="5872845"/>
                <a:ext cx="1742760" cy="6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5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741336" y="214685"/>
            <a:ext cx="88338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some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code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to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group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backup 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keys</a:t>
            </a:r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 and stuff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CREATE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GROUP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agsandbox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AUTOMATED_BACKUP_PREFERENCE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DB_FAILOVER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OFF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DTC_SUPPORT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CLUSTER_TYPE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NONE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REQUIRED_SYNCHRONIZED_SECONDARIES_TO_COMMIT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)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FOR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DATABASE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[</a:t>
            </a:r>
            <a:r>
              <a:rPr lang="sv-SE" b="0" dirty="0" err="1">
                <a:solidFill>
                  <a:srgbClr val="3B3B3B"/>
                </a:solidFill>
                <a:effectLst/>
                <a:latin typeface="FiraCode NF Retina Medium"/>
              </a:rPr>
              <a:t>sandbox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]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REPLICA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ON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N'TCP://db2:5022'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ALL)),</a:t>
            </a:r>
          </a:p>
          <a:p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   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N'db1'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WITH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ENDPOINT_URL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A31515"/>
                </a:solidFill>
                <a:effectLst/>
                <a:latin typeface="FiraCode NF Retina Medium"/>
              </a:rPr>
              <a:t>N'TCP://db1:5022'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FAILOVER_MODE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MANUAL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AVAILABILITY_MODE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SYNCHRONOUS_COMMIT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BACKUP_PRIORITY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98658"/>
                </a:solidFill>
                <a:effectLst/>
                <a:latin typeface="FiraCode NF Retina Medium"/>
              </a:rPr>
              <a:t>50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SEEDING_MODE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AUTOMATIC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,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SECONDARY_ROLE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(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ALLOW_CONNECTIONS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00"/>
                </a:solidFill>
                <a:effectLst/>
                <a:latin typeface="FiraCode NF Retina Medium"/>
              </a:rPr>
              <a:t>=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ALL));</a:t>
            </a:r>
          </a:p>
          <a:p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GO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b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BACKUP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  <a:r>
              <a:rPr lang="sv-SE" b="0" dirty="0">
                <a:solidFill>
                  <a:srgbClr val="0000FF"/>
                </a:solidFill>
                <a:effectLst/>
                <a:latin typeface="FiraCode NF Retina Medium"/>
              </a:rPr>
              <a:t>CERTIFICATE</a:t>
            </a:r>
            <a:r>
              <a:rPr lang="sv-SE" b="0" dirty="0">
                <a:solidFill>
                  <a:srgbClr val="3B3B3B"/>
                </a:solidFill>
                <a:effectLst/>
                <a:latin typeface="FiraCode NF Retina Medium"/>
              </a:rPr>
              <a:t> db1cert </a:t>
            </a:r>
          </a:p>
          <a:p>
            <a:r>
              <a:rPr lang="sv-SE" b="0" dirty="0">
                <a:solidFill>
                  <a:srgbClr val="008000"/>
                </a:solidFill>
                <a:effectLst/>
                <a:latin typeface="FiraCode NF Retina Medium"/>
              </a:rPr>
              <a:t>--</a:t>
            </a:r>
            <a:r>
              <a:rPr lang="sv-SE" b="0" dirty="0" err="1">
                <a:solidFill>
                  <a:srgbClr val="008000"/>
                </a:solidFill>
                <a:effectLst/>
                <a:latin typeface="FiraCode NF Retina Medium"/>
              </a:rPr>
              <a:t>blablabla</a:t>
            </a:r>
            <a:endParaRPr lang="sv-SE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7AD26C-0E5B-4D56-98BD-09914A0A087A}"/>
                  </a:ext>
                </a:extLst>
              </p14:cNvPr>
              <p14:cNvContentPartPr/>
              <p14:nvPr/>
            </p14:nvContentPartPr>
            <p14:xfrm>
              <a:off x="5259742" y="3086805"/>
              <a:ext cx="1442160" cy="6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7AD26C-0E5B-4D56-98BD-09914A0A08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6102" y="2978805"/>
                <a:ext cx="15498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A2126B-EB71-0CC8-FB0A-414D773E5145}"/>
                  </a:ext>
                </a:extLst>
              </p14:cNvPr>
              <p14:cNvContentPartPr/>
              <p14:nvPr/>
            </p14:nvContentPartPr>
            <p14:xfrm>
              <a:off x="5234542" y="3958725"/>
              <a:ext cx="1484280" cy="3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A2126B-EB71-0CC8-FB0A-414D773E51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0902" y="3851085"/>
                <a:ext cx="1591920" cy="2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88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83AC5-7A77-5E48-BCC4-21DD8D49ACCF}"/>
              </a:ext>
            </a:extLst>
          </p:cNvPr>
          <p:cNvSpPr txBox="1"/>
          <p:nvPr/>
        </p:nvSpPr>
        <p:spPr>
          <a:xfrm>
            <a:off x="1940422" y="1327868"/>
            <a:ext cx="88338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Then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copy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some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</a:t>
            </a:r>
            <a:r>
              <a:rPr kumimoji="0" lang="sv-SE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keys</a:t>
            </a:r>
            <a:r>
              <a:rPr kumimoji="0" lang="sv-SE" sz="3200" b="1" i="0" u="sng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FiraCode NF Retina Medium"/>
                <a:ea typeface="+mn-ea"/>
                <a:cs typeface="+mn-cs"/>
              </a:rPr>
              <a:t> and stuff från db1 to db2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3200" dirty="0">
              <a:solidFill>
                <a:srgbClr val="3B3B3B"/>
              </a:solidFill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db1cert.cer .</a:t>
            </a: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db1: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db1cert.pvk 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.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</a:t>
            </a:r>
          </a:p>
          <a:p>
            <a:b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</a:b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.\db1cert.cer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  <a:p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docker</a:t>
            </a:r>
            <a:r>
              <a:rPr lang="sv-SE" sz="3200" b="0" dirty="0">
                <a:solidFill>
                  <a:srgbClr val="3B3B3B"/>
                </a:solidFill>
                <a:effectLst/>
                <a:latin typeface="FiraCode NF Retina Medium"/>
              </a:rPr>
              <a:t> cp .\db1cert.pvk db2: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var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opt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 err="1">
                <a:solidFill>
                  <a:srgbClr val="3B3B3B"/>
                </a:solidFill>
                <a:effectLst/>
                <a:latin typeface="FiraCode NF Retina Medium"/>
              </a:rPr>
              <a:t>mssql</a:t>
            </a:r>
            <a:r>
              <a:rPr lang="sv-SE" sz="3200" b="0" dirty="0">
                <a:solidFill>
                  <a:srgbClr val="000000"/>
                </a:solidFill>
                <a:effectLst/>
                <a:latin typeface="FiraCode NF Retina Medium"/>
              </a:rPr>
              <a:t>/</a:t>
            </a:r>
            <a:r>
              <a:rPr lang="sv-SE" sz="3200" b="0" dirty="0">
                <a:solidFill>
                  <a:srgbClr val="AF00DB"/>
                </a:solidFill>
                <a:effectLst/>
                <a:latin typeface="FiraCode NF Retina Medium"/>
              </a:rPr>
              <a:t>data</a:t>
            </a:r>
            <a:endParaRPr lang="sv-SE" sz="3200" b="0" dirty="0">
              <a:solidFill>
                <a:srgbClr val="3B3B3B"/>
              </a:solidFill>
              <a:effectLst/>
              <a:latin typeface="FiraCode NF Retin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3873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C2BFF8C-3B2D-67B4-F7CF-EA951087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0502"/>
            <a:ext cx="10905066" cy="32169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4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86" y="1832297"/>
            <a:ext cx="10668000" cy="1646302"/>
          </a:xfrm>
        </p:spPr>
        <p:txBody>
          <a:bodyPr/>
          <a:lstStyle/>
          <a:p>
            <a:r>
              <a:rPr lang="en-US" sz="3200" dirty="0"/>
              <a:t>SQL Server Availability Group</a:t>
            </a:r>
            <a:br>
              <a:rPr lang="en-US" sz="3200" dirty="0"/>
            </a:br>
            <a:r>
              <a:rPr lang="en-US" sz="3200" dirty="0"/>
              <a:t>Any place you can run containers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Magnus Ahlkvist</a:t>
            </a:r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5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EC31-E066-4E62-BAAB-C170893FF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986" y="1832297"/>
            <a:ext cx="10668000" cy="1646302"/>
          </a:xfrm>
        </p:spPr>
        <p:txBody>
          <a:bodyPr/>
          <a:lstStyle/>
          <a:p>
            <a:r>
              <a:rPr lang="en-US" sz="3200" dirty="0"/>
              <a:t>SQL Server Availability Group</a:t>
            </a:r>
            <a:br>
              <a:rPr lang="en-US" sz="3200" dirty="0"/>
            </a:br>
            <a:r>
              <a:rPr lang="en-US" sz="3200" dirty="0"/>
              <a:t>In less than ten minutes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Magnus Ahlkvist</a:t>
            </a:r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1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9B0E28-205D-4B8D-B72F-75D77CF21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783" y="325271"/>
            <a:ext cx="6260069" cy="368449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Magnus Ahlkvist</a:t>
            </a:r>
          </a:p>
          <a:p>
            <a:pPr algn="l"/>
            <a:r>
              <a:rPr lang="en-US" dirty="0"/>
              <a:t>Mail: magnus@transmokopter.se</a:t>
            </a:r>
          </a:p>
          <a:p>
            <a:pPr algn="l"/>
            <a:r>
              <a:rPr lang="en-US" dirty="0"/>
              <a:t>Twitter: @transmokopter</a:t>
            </a:r>
          </a:p>
          <a:p>
            <a:pPr algn="l"/>
            <a:r>
              <a:rPr lang="en-US" dirty="0" err="1"/>
              <a:t>Github</a:t>
            </a:r>
            <a:r>
              <a:rPr lang="en-US" dirty="0"/>
              <a:t>: github.com/</a:t>
            </a:r>
            <a:r>
              <a:rPr lang="en-US" dirty="0" err="1"/>
              <a:t>transmokopter</a:t>
            </a:r>
            <a:endParaRPr lang="en-US" dirty="0"/>
          </a:p>
          <a:p>
            <a:pPr algn="l"/>
            <a:r>
              <a:rPr lang="en-US" dirty="0" err="1"/>
              <a:t>Blogg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www.tsql.nu</a:t>
            </a:r>
            <a:endParaRPr lang="en-US" dirty="0"/>
          </a:p>
          <a:p>
            <a:pPr algn="l"/>
            <a:r>
              <a:rPr lang="en-US" dirty="0"/>
              <a:t>SQL Friday: </a:t>
            </a:r>
            <a:r>
              <a:rPr lang="en-US" dirty="0">
                <a:hlinkClick r:id="rId4"/>
              </a:rPr>
              <a:t>www.sqlfriday.net</a:t>
            </a:r>
            <a:endParaRPr lang="en-US" dirty="0"/>
          </a:p>
          <a:p>
            <a:pPr algn="l"/>
            <a:r>
              <a:rPr lang="en-US" dirty="0" err="1"/>
              <a:t>Transmokopter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www.transmokopter.se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 descr="A picture containing person, looking, cellphone, phone&#10;&#10;Description automatically generated">
            <a:extLst>
              <a:ext uri="{FF2B5EF4-FFF2-40B4-BE49-F238E27FC236}">
                <a16:creationId xmlns:a16="http://schemas.microsoft.com/office/drawing/2014/main" id="{099A75BC-ED83-4232-8CE1-447DBDA9BC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96"/>
          <a:stretch/>
        </p:blipFill>
        <p:spPr>
          <a:xfrm>
            <a:off x="0" y="0"/>
            <a:ext cx="42699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FDAAC-F11D-CE4F-0F7A-35823FE19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3951" y="3673371"/>
            <a:ext cx="10412107" cy="1646302"/>
          </a:xfrm>
        </p:spPr>
        <p:txBody>
          <a:bodyPr/>
          <a:lstStyle/>
          <a:p>
            <a:r>
              <a:rPr lang="en-US" sz="3200" dirty="0"/>
              <a:t>Hello</a:t>
            </a:r>
            <a:br>
              <a:rPr lang="en-US" sz="3200" dirty="0"/>
            </a:br>
            <a:r>
              <a:rPr lang="en-US" sz="3200" dirty="0"/>
              <a:t>This is me</a:t>
            </a:r>
            <a:br>
              <a:rPr lang="en-US" sz="3200" dirty="0"/>
            </a:br>
            <a:r>
              <a:rPr lang="en-US" sz="3200" dirty="0"/>
              <a:t>I’m your DBA for today</a:t>
            </a:r>
          </a:p>
        </p:txBody>
      </p:sp>
    </p:spTree>
    <p:extLst>
      <p:ext uri="{BB962C8B-B14F-4D97-AF65-F5344CB8AC3E}">
        <p14:creationId xmlns:p14="http://schemas.microsoft.com/office/powerpoint/2010/main" val="208052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ue shirt and tie&#10;&#10;Description automatically generated with medium confidence">
            <a:extLst>
              <a:ext uri="{FF2B5EF4-FFF2-40B4-BE49-F238E27FC236}">
                <a16:creationId xmlns:a16="http://schemas.microsoft.com/office/drawing/2014/main" id="{DD518A57-0E47-B613-5529-93B786ED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4791"/>
          <a:stretch/>
        </p:blipFill>
        <p:spPr>
          <a:xfrm>
            <a:off x="0" y="-55527"/>
            <a:ext cx="12192000" cy="6913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B34F8-A28B-10F8-431B-EEE8C744016D}"/>
              </a:ext>
            </a:extLst>
          </p:cNvPr>
          <p:cNvSpPr txBox="1"/>
          <p:nvPr/>
        </p:nvSpPr>
        <p:spPr>
          <a:xfrm>
            <a:off x="4478686" y="5077598"/>
            <a:ext cx="323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pngall.com/angry-person-png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nc/3.0/"/>
              </a:rPr>
              <a:t>CC BY-NC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226114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parallel, rectangle&#10;&#10;Description automatically generated">
            <a:extLst>
              <a:ext uri="{FF2B5EF4-FFF2-40B4-BE49-F238E27FC236}">
                <a16:creationId xmlns:a16="http://schemas.microsoft.com/office/drawing/2014/main" id="{E7F06546-4EC2-0CEE-5093-B69663C87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119"/>
          <a:stretch/>
        </p:blipFill>
        <p:spPr>
          <a:xfrm>
            <a:off x="0" y="-22408"/>
            <a:ext cx="12192000" cy="688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3C87B-758B-EED7-DA03-63671A55F336}"/>
              </a:ext>
            </a:extLst>
          </p:cNvPr>
          <p:cNvSpPr txBox="1"/>
          <p:nvPr/>
        </p:nvSpPr>
        <p:spPr>
          <a:xfrm>
            <a:off x="0" y="501636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tylertate/4383880847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nd/3.0/"/>
              </a:rPr>
              <a:t>CC BY-ND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121108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ollerblading&#10;&#10;Description automatically generated with low confidence">
            <a:extLst>
              <a:ext uri="{FF2B5EF4-FFF2-40B4-BE49-F238E27FC236}">
                <a16:creationId xmlns:a16="http://schemas.microsoft.com/office/drawing/2014/main" id="{217280EC-9EFD-EF27-959A-8323EC9CC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248"/>
          <a:stretch/>
        </p:blipFill>
        <p:spPr>
          <a:xfrm>
            <a:off x="2283" y="6152"/>
            <a:ext cx="12174414" cy="6851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ADD38-0087-6D92-422A-012FF118E07D}"/>
              </a:ext>
            </a:extLst>
          </p:cNvPr>
          <p:cNvSpPr txBox="1"/>
          <p:nvPr/>
        </p:nvSpPr>
        <p:spPr>
          <a:xfrm>
            <a:off x="100766" y="160991"/>
            <a:ext cx="9492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solidFill>
                  <a:schemeClr val="bg1"/>
                </a:solidFill>
                <a:hlinkClick r:id="rId4" tooltip="https://www.flickr.com/photos/nocklebeast/471953746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900" dirty="0">
                <a:solidFill>
                  <a:schemeClr val="bg1"/>
                </a:solidFill>
              </a:rPr>
              <a:t> by Unknown Author is licensed under </a:t>
            </a:r>
            <a:r>
              <a:rPr lang="LID4096" sz="900" dirty="0">
                <a:solidFill>
                  <a:schemeClr val="bg1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7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DFDE2415-DA76-3963-061B-26389174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43662" y="2"/>
            <a:ext cx="3935952" cy="262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C767D-7929-DF5B-C54D-C6E706D0FEC1}"/>
              </a:ext>
            </a:extLst>
          </p:cNvPr>
          <p:cNvSpPr txBox="1"/>
          <p:nvPr/>
        </p:nvSpPr>
        <p:spPr>
          <a:xfrm>
            <a:off x="3719512" y="5014912"/>
            <a:ext cx="4752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www.flickr.com/photos/lynnholland/2336510258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-nd/3.0/"/>
              </a:rPr>
              <a:t>CC BY-ND</a:t>
            </a:r>
            <a:endParaRPr lang="LID4096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ECEF1-B7D2-1142-58A4-86D8581CAB58}"/>
              </a:ext>
            </a:extLst>
          </p:cNvPr>
          <p:cNvSpPr txBox="1"/>
          <p:nvPr/>
        </p:nvSpPr>
        <p:spPr>
          <a:xfrm>
            <a:off x="1369200" y="6322200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5" tooltip="https://www.juiciosimple.com/civil/preguntas-y-respuestas-sobre-prescripcion-pagare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6" tooltip="https://creativecommons.org/licenses/by-nc/3.0/"/>
              </a:rPr>
              <a:t>CC BY-NC</a:t>
            </a:r>
            <a:endParaRPr lang="LID4096" sz="900"/>
          </a:p>
        </p:txBody>
      </p:sp>
      <p:pic>
        <p:nvPicPr>
          <p:cNvPr id="13" name="Picture 1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C739FD-186E-085A-B02A-7DD8BE88B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2465"/>
            <a:ext cx="6649896" cy="6871559"/>
          </a:xfrm>
          <a:prstGeom prst="rect">
            <a:avLst/>
          </a:prstGeom>
        </p:spPr>
      </p:pic>
      <p:pic>
        <p:nvPicPr>
          <p:cNvPr id="10" name="Picture 9" descr="A picture containing clothing, cartoon, person, graphic design&#10;&#10;Description automatically generated">
            <a:extLst>
              <a:ext uri="{FF2B5EF4-FFF2-40B4-BE49-F238E27FC236}">
                <a16:creationId xmlns:a16="http://schemas.microsoft.com/office/drawing/2014/main" id="{063A6041-1AED-0766-E4D2-7946CF9BA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36111" y="2549116"/>
            <a:ext cx="7688587" cy="4324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24BD4-9A5B-71FC-3AB5-82DE70B6C483}"/>
              </a:ext>
            </a:extLst>
          </p:cNvPr>
          <p:cNvSpPr txBox="1"/>
          <p:nvPr/>
        </p:nvSpPr>
        <p:spPr>
          <a:xfrm>
            <a:off x="3538500" y="6681750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8" tooltip="https://ipezone.blogspot.com/2011/01/on-todays-menu-us-federal-state-default.html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10" tooltip="https://creativecommons.org/licenses/by-nc-sa/3.0/"/>
              </a:rPr>
              <a:t>CC BY-SA-NC</a:t>
            </a:r>
            <a:endParaRPr lang="LID4096" sz="900"/>
          </a:p>
        </p:txBody>
      </p:sp>
      <p:pic>
        <p:nvPicPr>
          <p:cNvPr id="16" name="Picture 15" descr="Close-up of a sign&#10;&#10;Description automatically generated">
            <a:extLst>
              <a:ext uri="{FF2B5EF4-FFF2-40B4-BE49-F238E27FC236}">
                <a16:creationId xmlns:a16="http://schemas.microsoft.com/office/drawing/2014/main" id="{C3619D1B-52D4-59F5-B64B-2CCDEEA158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44000" y="4599291"/>
            <a:ext cx="304800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E86D3-EC4A-30FB-02DC-E1759D557621}"/>
              </a:ext>
            </a:extLst>
          </p:cNvPr>
          <p:cNvSpPr txBox="1"/>
          <p:nvPr/>
        </p:nvSpPr>
        <p:spPr>
          <a:xfrm>
            <a:off x="5022000" y="5022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12" tooltip="https://www.flickr.com/photos/atomicity/160513899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13" tooltip="https://creativecommons.org/licenses/by-nc-nd/3.0/"/>
              </a:rPr>
              <a:t>CC BY-NC-ND</a:t>
            </a:r>
            <a:endParaRPr lang="LID4096" sz="900"/>
          </a:p>
        </p:txBody>
      </p:sp>
      <p:pic>
        <p:nvPicPr>
          <p:cNvPr id="19" name="Picture 18" descr="A person holding a red arrow going down&#10;&#10;Description automatically generated with low confidence">
            <a:extLst>
              <a:ext uri="{FF2B5EF4-FFF2-40B4-BE49-F238E27FC236}">
                <a16:creationId xmlns:a16="http://schemas.microsoft.com/office/drawing/2014/main" id="{159E2100-F8F1-741A-7E9F-158DF4E2579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b="20291"/>
          <a:stretch/>
        </p:blipFill>
        <p:spPr>
          <a:xfrm>
            <a:off x="-29737" y="2465"/>
            <a:ext cx="3850888" cy="2302120"/>
          </a:xfrm>
          <a:prstGeom prst="rect">
            <a:avLst/>
          </a:prstGeom>
        </p:spPr>
      </p:pic>
      <p:pic>
        <p:nvPicPr>
          <p:cNvPr id="21" name="Picture 20" descr="A picture containing text, newspaper, font, poster&#10;&#10;Description automatically generated">
            <a:extLst>
              <a:ext uri="{FF2B5EF4-FFF2-40B4-BE49-F238E27FC236}">
                <a16:creationId xmlns:a16="http://schemas.microsoft.com/office/drawing/2014/main" id="{67FD1FCD-410B-AAB3-4212-E258760B1C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976624" y="0"/>
            <a:ext cx="2229663" cy="33586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2ACFCF-1432-33C9-0C25-FFC77120F3E9}"/>
              </a:ext>
            </a:extLst>
          </p:cNvPr>
          <p:cNvSpPr txBox="1"/>
          <p:nvPr/>
        </p:nvSpPr>
        <p:spPr>
          <a:xfrm>
            <a:off x="6345999" y="4745737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17" tooltip="https://commons.wikimedia.org/wiki/Category:Chicago,_Illinois;_August_Fiedler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18" tooltip="https://creativecommons.org/licenses/by-sa/3.0/"/>
              </a:rPr>
              <a:t>CC BY-SA</a:t>
            </a:r>
            <a:endParaRPr lang="LID4096" sz="900" dirty="0"/>
          </a:p>
        </p:txBody>
      </p:sp>
      <p:pic>
        <p:nvPicPr>
          <p:cNvPr id="8" name="Picture 7" descr="A yellow sign with a red stripe&#10;&#10;Description automatically generated with low confidence">
            <a:extLst>
              <a:ext uri="{FF2B5EF4-FFF2-40B4-BE49-F238E27FC236}">
                <a16:creationId xmlns:a16="http://schemas.microsoft.com/office/drawing/2014/main" id="{7E50B43D-F5AE-000B-CB2D-C1B3F4F35F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04636" y="3799754"/>
            <a:ext cx="3751765" cy="28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sett">
  <a:themeElements>
    <a:clrScheme name="Varm blå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By_Eight_hours_of_work_in_20_minutes_Partitioning_Rox.pptx" id="{70D7657E-FDF3-4AF8-B760-E8DCE5C23891}" vid="{32728EFA-864A-41EB-A785-94AF657B65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Widescreen</PresentationFormat>
  <Paragraphs>53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FiraCode NF Retina Medium</vt:lpstr>
      <vt:lpstr>Roboto Light</vt:lpstr>
      <vt:lpstr>Source Sans Pro</vt:lpstr>
      <vt:lpstr>Trebuchet MS</vt:lpstr>
      <vt:lpstr>Wingdings 3</vt:lpstr>
      <vt:lpstr>Office Theme</vt:lpstr>
      <vt:lpstr>Fasett</vt:lpstr>
      <vt:lpstr>SQL Server Availability Group On your Laptop </vt:lpstr>
      <vt:lpstr>SQL Server Availability Group In Azure </vt:lpstr>
      <vt:lpstr>SQL Server Availability Group Any place you can run containers </vt:lpstr>
      <vt:lpstr>SQL Server Availability Group In less than ten minutes </vt:lpstr>
      <vt:lpstr>Hello This is me I’m your DBA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Structured Concepts 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 slide</dc:title>
  <dc:subject>Data Saturday Stockholm 2022</dc:subject>
  <dc:creator>Daniel Hutmacher</dc:creator>
  <cp:keywords/>
  <dc:description/>
  <cp:lastModifiedBy>Magnus Ahlkvist</cp:lastModifiedBy>
  <cp:revision>12</cp:revision>
  <dcterms:created xsi:type="dcterms:W3CDTF">2022-05-12T18:40:33Z</dcterms:created>
  <dcterms:modified xsi:type="dcterms:W3CDTF">2023-06-16T11:35:58Z</dcterms:modified>
  <cp:category/>
</cp:coreProperties>
</file>